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sldIdLst>
    <p:sldId id="284" r:id="rId2"/>
    <p:sldId id="256" r:id="rId3"/>
    <p:sldId id="308" r:id="rId4"/>
    <p:sldId id="324" r:id="rId5"/>
    <p:sldId id="344" r:id="rId6"/>
    <p:sldId id="345" r:id="rId7"/>
    <p:sldId id="329" r:id="rId8"/>
    <p:sldId id="347" r:id="rId9"/>
    <p:sldId id="349" r:id="rId10"/>
    <p:sldId id="348" r:id="rId11"/>
    <p:sldId id="332" r:id="rId12"/>
    <p:sldId id="29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  <p:clrMru>
    <a:srgbClr val="0000FF"/>
    <a:srgbClr val="FF0066"/>
    <a:srgbClr val="FFCCCC"/>
    <a:srgbClr val="000066"/>
    <a:srgbClr val="FFFF99"/>
    <a:srgbClr val="FFFFFF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53" autoAdjust="0"/>
    <p:restoredTop sz="86410" autoAdjust="0"/>
  </p:normalViewPr>
  <p:slideViewPr>
    <p:cSldViewPr>
      <p:cViewPr>
        <p:scale>
          <a:sx n="87" d="100"/>
          <a:sy n="87" d="100"/>
        </p:scale>
        <p:origin x="-135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648213C6-B3C9-4746-BF86-034CC1DF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5DE-978D-48AC-A31E-9BF1B2FD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7A10-5FFB-46C8-88A5-7515793A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59E0F062-4F23-4EFD-9064-C506CDBE8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ЭМБЛЕМА ДО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28637" cy="5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FF0000"/>
                </a:solidFill>
              </a:rPr>
              <a:t>Муниципальное бюджетное дошкольное </a:t>
            </a:r>
          </a:p>
          <a:p>
            <a:pPr algn="ctr"/>
            <a:r>
              <a:rPr lang="ru-RU" sz="1600" b="1" i="0" dirty="0">
                <a:solidFill>
                  <a:srgbClr val="FF0000"/>
                </a:solidFill>
              </a:rPr>
              <a:t>образовательное учреждение №155 «Центр развития ребенка – детский сад»</a:t>
            </a:r>
          </a:p>
          <a:p>
            <a:pPr algn="r"/>
            <a:r>
              <a:rPr lang="ru-RU" sz="1000" b="1" dirty="0">
                <a:solidFill>
                  <a:srgbClr val="002060"/>
                </a:solidFill>
              </a:rPr>
              <a:t>Адрес: Россия, 650025, Кемеровская область, Кемерово, </a:t>
            </a:r>
          </a:p>
          <a:p>
            <a:pPr algn="r"/>
            <a:r>
              <a:rPr lang="ru-RU" sz="1000" b="1" dirty="0">
                <a:solidFill>
                  <a:srgbClr val="002060"/>
                </a:solidFill>
              </a:rPr>
              <a:t>ул. Рукавишникова – 1 а, телефон: 8-(3842) </a:t>
            </a:r>
            <a:r>
              <a:rPr lang="ru-RU" sz="1000" b="1" dirty="0" smtClean="0">
                <a:solidFill>
                  <a:srgbClr val="002060"/>
                </a:solidFill>
              </a:rPr>
              <a:t>36-44-60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i="0" dirty="0" smtClean="0">
                <a:solidFill>
                  <a:srgbClr val="002060"/>
                </a:solidFill>
              </a:rPr>
              <a:t>Григорьева </a:t>
            </a:r>
            <a:r>
              <a:rPr lang="ru-RU" sz="1600" b="1" i="0" dirty="0" smtClean="0">
                <a:solidFill>
                  <a:srgbClr val="002060"/>
                </a:solidFill>
              </a:rPr>
              <a:t>О.Ф.</a:t>
            </a:r>
          </a:p>
          <a:p>
            <a:pPr algn="ctr"/>
            <a:endParaRPr lang="ru-RU" sz="1600" b="1" i="0" dirty="0">
              <a:solidFill>
                <a:srgbClr val="002060"/>
              </a:solidFill>
            </a:endParaRPr>
          </a:p>
          <a:p>
            <a:pPr algn="r"/>
            <a:endParaRPr lang="ru-RU" sz="1000" b="1" dirty="0">
              <a:solidFill>
                <a:schemeClr val="accent2"/>
              </a:solidFill>
            </a:endParaRPr>
          </a:p>
          <a:p>
            <a:pPr algn="ctr"/>
            <a:endParaRPr lang="ru-RU" sz="3200" b="1" i="0" dirty="0" smtClean="0">
              <a:solidFill>
                <a:srgbClr val="FF0000"/>
              </a:solidFill>
            </a:endParaRPr>
          </a:p>
        </p:txBody>
      </p:sp>
      <p:pic>
        <p:nvPicPr>
          <p:cNvPr id="3077" name="Picture 8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714752"/>
            <a:ext cx="890590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857760"/>
            <a:ext cx="935551" cy="11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181" y="5286388"/>
            <a:ext cx="112776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643050"/>
            <a:ext cx="84296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сопровождение профессиональной деятельности молодых специалистов ДОО в условиях реализации ФГОС ДО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Ольга\Desktop\фото на стенд\DSC02741.JPG"/>
          <p:cNvPicPr>
            <a:picLocks noChangeAspect="1" noChangeArrowheads="1"/>
          </p:cNvPicPr>
          <p:nvPr/>
        </p:nvPicPr>
        <p:blipFill>
          <a:blip r:embed="rId6" cstate="print"/>
          <a:srcRect t="25000" r="17500"/>
          <a:stretch>
            <a:fillRect/>
          </a:stretch>
        </p:blipFill>
        <p:spPr bwMode="auto">
          <a:xfrm>
            <a:off x="285720" y="3571876"/>
            <a:ext cx="4429157" cy="301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Кейс – метод как педагогическая технология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:\DCIM\100MSDCF\DSC08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643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hlink"/>
                </a:solidFill>
              </a:rPr>
              <a:t>Формируются: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Аналитические способности. </a:t>
            </a:r>
            <a:r>
              <a:rPr lang="ru-RU" dirty="0" smtClean="0"/>
              <a:t>Выделять существенную и несущественную информацию и уметь восстанавливать их.</a:t>
            </a: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Практические способности. </a:t>
            </a:r>
            <a:r>
              <a:rPr lang="ru-RU" dirty="0" smtClean="0"/>
              <a:t>Использование на практике академических теории, методов и принципов.</a:t>
            </a: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Творческие способности. </a:t>
            </a:r>
            <a:r>
              <a:rPr lang="ru-RU" dirty="0" smtClean="0"/>
              <a:t>Генерация альтернативных решений, которые нельзя найти логическим путём.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8858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Коммуникативные способности. </a:t>
            </a:r>
            <a:r>
              <a:rPr lang="ru-RU" dirty="0" smtClean="0"/>
              <a:t>Умение вести дискуссию, убеждать окружающих.Использовать наглядный материал и другие </a:t>
            </a:r>
            <a:r>
              <a:rPr lang="ru-RU" dirty="0" err="1" smtClean="0"/>
              <a:t>медиа</a:t>
            </a:r>
            <a:r>
              <a:rPr lang="ru-RU" dirty="0" smtClean="0"/>
              <a:t> - средства, кооперироваться в группы, защищать собственную точку зрения, убеждать оппонентов, составлять краткий убедительный отчёт.</a:t>
            </a: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Социальные способности. </a:t>
            </a:r>
            <a:r>
              <a:rPr lang="ru-RU" dirty="0" smtClean="0"/>
              <a:t>Оценка поведения людей, умение слушать, поддерживать в дискуссии или  аргументировать противоположное мнение и др.</a:t>
            </a: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Самоанализ. </a:t>
            </a:r>
            <a:r>
              <a:rPr lang="ru-RU" dirty="0" smtClean="0"/>
              <a:t>Несогласие в дискуссии способствует осознанию и анализу мнения других и своего. Возникающие моральные и этические проблемы требуют формирование социальных навыков их решения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IMG_1844"/>
          <p:cNvPicPr>
            <a:picLocks noChangeAspect="1" noChangeArrowheads="1"/>
          </p:cNvPicPr>
          <p:nvPr/>
        </p:nvPicPr>
        <p:blipFill>
          <a:blip r:embed="rId2"/>
          <a:srcRect b="9497"/>
          <a:stretch>
            <a:fillRect/>
          </a:stretch>
        </p:blipFill>
        <p:spPr bwMode="auto">
          <a:xfrm>
            <a:off x="6215063" y="4929188"/>
            <a:ext cx="27082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рамках работы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организации системы методического сопровождения деятельности молодых педагогов разработаны методические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продукты из опыта работы педагогов: </a:t>
            </a:r>
          </a:p>
          <a:p>
            <a:pPr algn="just"/>
            <a:r>
              <a:rPr lang="ru-RU" sz="1600" b="1" u="sng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Методические сборники:</a:t>
            </a:r>
            <a:endParaRPr lang="ru-RU" sz="16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«Проекты  в работе с дошкольниками»</a:t>
            </a: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«Сценарии форм совместной деятельности с детьми 4-7 лет»</a:t>
            </a: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«Методические рекомендации по планированию воспитательно-образовательного процесса в соответствии с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ФГОС ДО»</a:t>
            </a:r>
            <a:endParaRPr lang="ru-RU" sz="16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Электронные образовательные ресурсы (для работы с педагогами):</a:t>
            </a:r>
            <a:endParaRPr lang="ru-RU" sz="16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Диагностический инструментарий;</a:t>
            </a:r>
          </a:p>
          <a:p>
            <a:pPr algn="just"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Кейс-пакет для работы с педагогами </a:t>
            </a:r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ДОУ 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(рабочие задания, технологические карты, анкеты).</a:t>
            </a:r>
          </a:p>
        </p:txBody>
      </p:sp>
      <p:pic>
        <p:nvPicPr>
          <p:cNvPr id="3" name="Picture 2" descr="Изображение 612"/>
          <p:cNvPicPr>
            <a:picLocks noChangeAspect="1" noChangeArrowheads="1"/>
          </p:cNvPicPr>
          <p:nvPr/>
        </p:nvPicPr>
        <p:blipFill>
          <a:blip r:embed="rId3">
            <a:lum bright="-16000"/>
          </a:blip>
          <a:srcRect r="5264"/>
          <a:stretch>
            <a:fillRect/>
          </a:stretch>
        </p:blipFill>
        <p:spPr bwMode="auto">
          <a:xfrm>
            <a:off x="285720" y="3071810"/>
            <a:ext cx="4049713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H:\DCIM\100MSDCF\DSC03615.JPG"/>
          <p:cNvPicPr>
            <a:picLocks noChangeAspect="1" noChangeArrowheads="1"/>
          </p:cNvPicPr>
          <p:nvPr/>
        </p:nvPicPr>
        <p:blipFill>
          <a:blip r:embed="rId4"/>
          <a:srcRect t="10040" b="3212"/>
          <a:stretch>
            <a:fillRect/>
          </a:stretch>
        </p:blipFill>
        <p:spPr bwMode="auto">
          <a:xfrm>
            <a:off x="4929188" y="2839871"/>
            <a:ext cx="3571902" cy="232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IMG_1836"/>
          <p:cNvPicPr>
            <a:picLocks noChangeAspect="1" noChangeArrowheads="1"/>
          </p:cNvPicPr>
          <p:nvPr/>
        </p:nvPicPr>
        <p:blipFill>
          <a:blip r:embed="rId5"/>
          <a:srcRect l="2196" r="5556" b="8725"/>
          <a:stretch>
            <a:fillRect/>
          </a:stretch>
        </p:blipFill>
        <p:spPr bwMode="auto">
          <a:xfrm>
            <a:off x="3429000" y="4500563"/>
            <a:ext cx="3000375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1"/>
          </p:nvPr>
        </p:nvSpPr>
        <p:spPr>
          <a:xfrm>
            <a:off x="2000232" y="357166"/>
            <a:ext cx="5143504" cy="642942"/>
          </a:xfrm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0000FF"/>
                </a:solidFill>
              </a:rPr>
              <a:t>Благодарим за внимание</a:t>
            </a: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/>
          </a:p>
        </p:txBody>
      </p:sp>
      <p:pic>
        <p:nvPicPr>
          <p:cNvPr id="3073" name="Picture 1" descr="C:\Users\Ольга\Desktop\ФОТО 2015-2016\ВЫПУСК 2016\DSC07662.JPG"/>
          <p:cNvPicPr>
            <a:picLocks noChangeAspect="1" noChangeArrowheads="1"/>
          </p:cNvPicPr>
          <p:nvPr/>
        </p:nvPicPr>
        <p:blipFill>
          <a:blip r:embed="rId2" cstate="print"/>
          <a:srcRect t="23958"/>
          <a:stretch>
            <a:fillRect/>
          </a:stretch>
        </p:blipFill>
        <p:spPr bwMode="auto">
          <a:xfrm>
            <a:off x="142844" y="1071546"/>
            <a:ext cx="8643966" cy="492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4806" y="214290"/>
            <a:ext cx="9953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357826"/>
            <a:ext cx="935551" cy="11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786322"/>
            <a:ext cx="112776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Профессиональное становление и развитие молодых специалистов в новых, изменяющихся условиях - сложное и многогранное явление педагогической деятельности. От того, как пройдет этот процесс, зависит, во многом, насколько эффективной будут результаты педагогической деятельности в дальнейшем, а не только в переходный период.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Новая папка4\Мои документы 1\ДЕТИ -ДЕТИ-ДЕТИ\ФОТО ФОТО ФОТО\ФОТО 2014-2015\Новая папка\DSC09282.JPG"/>
          <p:cNvPicPr>
            <a:picLocks noChangeAspect="1" noChangeArrowheads="1"/>
          </p:cNvPicPr>
          <p:nvPr/>
        </p:nvPicPr>
        <p:blipFill>
          <a:blip r:embed="rId2" cstate="print"/>
          <a:srcRect l="23437" t="23958" r="7812" b="26042"/>
          <a:stretch>
            <a:fillRect/>
          </a:stretch>
        </p:blipFill>
        <p:spPr bwMode="auto">
          <a:xfrm>
            <a:off x="214282" y="2428868"/>
            <a:ext cx="628654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Ольга\Desktop\фото на стенд\DSC0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ltGray">
          <a:xfrm>
            <a:off x="142844" y="2214554"/>
            <a:ext cx="8786812" cy="4429156"/>
          </a:xfrm>
          <a:prstGeom prst="roundRect">
            <a:avLst>
              <a:gd name="adj" fmla="val 12699"/>
            </a:avLst>
          </a:prstGeom>
          <a:solidFill>
            <a:srgbClr val="CCFF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ltGray">
          <a:xfrm>
            <a:off x="857224" y="357166"/>
            <a:ext cx="7178675" cy="1716092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0" u="sng" dirty="0" smtClean="0">
                <a:solidFill>
                  <a:srgbClr val="FFFF00"/>
                </a:solidFill>
              </a:rPr>
              <a:t>АКТУАЛЬНОСТЬ ПРОБЛЕМЫ:</a:t>
            </a:r>
          </a:p>
          <a:p>
            <a:pPr marL="457200" indent="-457200">
              <a:buAutoNum type="arabicPeriod"/>
            </a:pPr>
            <a:r>
              <a:rPr lang="ru-RU" sz="2400" b="1" i="0" dirty="0" smtClean="0">
                <a:solidFill>
                  <a:srgbClr val="FFFF00"/>
                </a:solidFill>
              </a:rPr>
              <a:t>Государственный заказ</a:t>
            </a:r>
          </a:p>
          <a:p>
            <a:pPr marL="457200" indent="-457200">
              <a:buAutoNum type="arabicPeriod"/>
            </a:pPr>
            <a:r>
              <a:rPr lang="ru-RU" sz="2400" b="1" i="0" dirty="0" smtClean="0">
                <a:solidFill>
                  <a:srgbClr val="FFFF00"/>
                </a:solidFill>
              </a:rPr>
              <a:t>Заказ со стороны самих педагогов</a:t>
            </a:r>
          </a:p>
          <a:p>
            <a:endParaRPr lang="ru-RU" sz="2400" i="0" dirty="0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714348" y="2571744"/>
          <a:ext cx="7858180" cy="3786214"/>
        </p:xfrm>
        <a:graphic>
          <a:graphicData uri="http://schemas.openxmlformats.org/presentationml/2006/ole">
            <p:oleObj spid="_x0000_s10241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Этап 1. Мониторинг готовности образовательной среды ДОО к работе в новых условиях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85860"/>
          <a:ext cx="8215369" cy="5278497"/>
        </p:xfrm>
        <a:graphic>
          <a:graphicData uri="http://schemas.openxmlformats.org/drawingml/2006/table">
            <a:tbl>
              <a:tblPr/>
              <a:tblGrid>
                <a:gridCol w="366758"/>
                <a:gridCol w="220055"/>
                <a:gridCol w="2567303"/>
                <a:gridCol w="765443"/>
                <a:gridCol w="751352"/>
                <a:gridCol w="840987"/>
                <a:gridCol w="1016387"/>
                <a:gridCol w="100755"/>
                <a:gridCol w="852814"/>
                <a:gridCol w="733515"/>
              </a:tblGrid>
              <a:tr h="13935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Технологическая карта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Внешняя система управления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Внутренняя система управления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1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Направленность деятельности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ГУО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городской МС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  МС ДОО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управления ДОО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методического сопровождения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 уровне молодого специалиста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ы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Нормативно- правовое обеспечение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5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Кадровое обеспечение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5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Программно-методическое, технологическое обеспечение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Проблемы: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Организация образовательной деятельности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Информационное обеспечение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996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Предметно-пространственная среда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Финансово-экономическое обеспечение 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09" marR="47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86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Этап 2. Разработка Модели управления ДОО в условиях введения ФГОС ДО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214282" y="1000108"/>
            <a:ext cx="8643998" cy="2929157"/>
            <a:chOff x="968" y="4278"/>
            <a:chExt cx="10440" cy="4575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6623" y="4284"/>
              <a:ext cx="3190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Благотворительный фонд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1064" y="4967"/>
              <a:ext cx="319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Совет педагогов МДОУ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7997" y="4967"/>
              <a:ext cx="3189" cy="8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Родительский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комитет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4501" y="4967"/>
              <a:ext cx="319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Общее собрание трудового коллектива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814" y="4278"/>
              <a:ext cx="3190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Заведующий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872" name="AutoShape 8"/>
            <p:cNvCxnSpPr>
              <a:cxnSpLocks noChangeShapeType="1"/>
            </p:cNvCxnSpPr>
            <p:nvPr/>
          </p:nvCxnSpPr>
          <p:spPr bwMode="auto">
            <a:xfrm>
              <a:off x="6004" y="4526"/>
              <a:ext cx="6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6873" name="AutoShape 9"/>
            <p:cNvCxnSpPr>
              <a:cxnSpLocks noChangeShapeType="1"/>
            </p:cNvCxnSpPr>
            <p:nvPr/>
          </p:nvCxnSpPr>
          <p:spPr bwMode="auto">
            <a:xfrm>
              <a:off x="4254" y="5167"/>
              <a:ext cx="2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6874" name="AutoShape 10"/>
            <p:cNvCxnSpPr>
              <a:cxnSpLocks noChangeShapeType="1"/>
            </p:cNvCxnSpPr>
            <p:nvPr/>
          </p:nvCxnSpPr>
          <p:spPr bwMode="auto">
            <a:xfrm>
              <a:off x="7691" y="5167"/>
              <a:ext cx="3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6875" name="AutoShape 11"/>
            <p:cNvCxnSpPr>
              <a:cxnSpLocks noChangeShapeType="1"/>
            </p:cNvCxnSpPr>
            <p:nvPr/>
          </p:nvCxnSpPr>
          <p:spPr bwMode="auto">
            <a:xfrm>
              <a:off x="4076" y="6468"/>
              <a:ext cx="425" cy="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6876" name="AutoShape 12"/>
            <p:cNvCxnSpPr>
              <a:cxnSpLocks noChangeShapeType="1"/>
            </p:cNvCxnSpPr>
            <p:nvPr/>
          </p:nvCxnSpPr>
          <p:spPr bwMode="auto">
            <a:xfrm>
              <a:off x="7691" y="6489"/>
              <a:ext cx="5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6877" name="AutoShape 13"/>
            <p:cNvCxnSpPr>
              <a:cxnSpLocks noChangeShapeType="1"/>
            </p:cNvCxnSpPr>
            <p:nvPr/>
          </p:nvCxnSpPr>
          <p:spPr bwMode="auto">
            <a:xfrm flipH="1">
              <a:off x="1507" y="4526"/>
              <a:ext cx="13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8" name="AutoShape 14"/>
            <p:cNvCxnSpPr>
              <a:cxnSpLocks noChangeShapeType="1"/>
            </p:cNvCxnSpPr>
            <p:nvPr/>
          </p:nvCxnSpPr>
          <p:spPr bwMode="auto">
            <a:xfrm>
              <a:off x="1507" y="4526"/>
              <a:ext cx="1" cy="4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79" name="AutoShape 15"/>
            <p:cNvCxnSpPr>
              <a:cxnSpLocks noChangeShapeType="1"/>
            </p:cNvCxnSpPr>
            <p:nvPr/>
          </p:nvCxnSpPr>
          <p:spPr bwMode="auto">
            <a:xfrm>
              <a:off x="9814" y="4526"/>
              <a:ext cx="95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80" name="AutoShape 16"/>
            <p:cNvCxnSpPr>
              <a:cxnSpLocks noChangeShapeType="1"/>
            </p:cNvCxnSpPr>
            <p:nvPr/>
          </p:nvCxnSpPr>
          <p:spPr bwMode="auto">
            <a:xfrm>
              <a:off x="10767" y="4526"/>
              <a:ext cx="0" cy="4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881" name="AutoShape 17"/>
            <p:cNvCxnSpPr>
              <a:cxnSpLocks noChangeShapeType="1"/>
            </p:cNvCxnSpPr>
            <p:nvPr/>
          </p:nvCxnSpPr>
          <p:spPr bwMode="auto">
            <a:xfrm>
              <a:off x="10766" y="5806"/>
              <a:ext cx="1" cy="2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968" y="8181"/>
              <a:ext cx="10406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Обеспечение эффективного взаимодействия всех участников воспитательно-образовательного процесса в едином образовательном пространстве с целью всестороннего развития личности дошкольника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8218" y="5929"/>
              <a:ext cx="3190" cy="6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Председатель родительского комитета 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4" name="Rectangle 20"/>
            <p:cNvSpPr>
              <a:spLocks noChangeArrowheads="1"/>
            </p:cNvSpPr>
            <p:nvPr/>
          </p:nvSpPr>
          <p:spPr bwMode="auto">
            <a:xfrm>
              <a:off x="8218" y="6682"/>
              <a:ext cx="3190" cy="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Родительский комитет группы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8218" y="7215"/>
              <a:ext cx="3190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Семьи воспитанников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4501" y="5788"/>
              <a:ext cx="3190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Заместитель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заведующего по АХЧ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887" name="Group 23"/>
            <p:cNvGrpSpPr>
              <a:grpSpLocks/>
            </p:cNvGrpSpPr>
            <p:nvPr/>
          </p:nvGrpSpPr>
          <p:grpSpPr bwMode="auto">
            <a:xfrm>
              <a:off x="4501" y="6652"/>
              <a:ext cx="3190" cy="1255"/>
              <a:chOff x="4517" y="3984"/>
              <a:chExt cx="3095" cy="1223"/>
            </a:xfrm>
          </p:grpSpPr>
          <p:sp>
            <p:nvSpPr>
              <p:cNvPr id="36888" name="Rectangle 24"/>
              <p:cNvSpPr>
                <a:spLocks noChangeArrowheads="1"/>
              </p:cNvSpPr>
              <p:nvPr/>
            </p:nvSpPr>
            <p:spPr bwMode="auto">
              <a:xfrm>
                <a:off x="4517" y="4346"/>
                <a:ext cx="3095" cy="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ПДО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89" name="Rectangle 25"/>
              <p:cNvSpPr>
                <a:spLocks noChangeArrowheads="1"/>
              </p:cNvSpPr>
              <p:nvPr/>
            </p:nvSpPr>
            <p:spPr bwMode="auto">
              <a:xfrm>
                <a:off x="4517" y="4798"/>
                <a:ext cx="3095" cy="4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МОП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90" name="Rectangle 26"/>
              <p:cNvSpPr>
                <a:spLocks noChangeArrowheads="1"/>
              </p:cNvSpPr>
              <p:nvPr/>
            </p:nvSpPr>
            <p:spPr bwMode="auto">
              <a:xfrm>
                <a:off x="4517" y="3984"/>
                <a:ext cx="3095" cy="3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Педагоги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3857620" y="4000504"/>
            <a:ext cx="1514475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92" name="Рисунок 1" descr="http://lesok-mdou15.ucoz.ru/kartinki1/f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500298" y="4429132"/>
            <a:ext cx="4429156" cy="21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86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Этап 3. Организация деятельности методической службы ДОО в условиях введения ФГОС ДО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Формы повышения квалификации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643050"/>
          <a:ext cx="8572560" cy="4266515"/>
        </p:xfrm>
        <a:graphic>
          <a:graphicData uri="http://schemas.openxmlformats.org/drawingml/2006/table">
            <a:tbl>
              <a:tblPr/>
              <a:tblGrid>
                <a:gridCol w="3335231"/>
                <a:gridCol w="5237329"/>
              </a:tblGrid>
              <a:tr h="2043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КОЛЛЕКТИВНЫЕ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4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Семинары (семинары-практикумы, семинары-«погружения», коллоквиумы и т.д.).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Совет педагогов.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Совет учреждения.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 Творческая группа.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 Временные методические объединения.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Взаимопосещение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занятий педагогами МДОУ.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 Научно-практическая конференция.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 Совместная опытно-экспериментальная и исследовательская деятельность.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 Диагностика и анализ (самоанализ) деятельности педагогов.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Индивидуальные консультации</a:t>
                      </a:r>
                    </a:p>
                    <a:p>
                      <a:pPr marL="228600" indent="-2286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со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старшим воспитателем МДОУ №155;</a:t>
                      </a:r>
                    </a:p>
                    <a:p>
                      <a:pPr marL="228600" indent="-2286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с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 работающими педагогами МДОУ №155;</a:t>
                      </a:r>
                    </a:p>
                    <a:p>
                      <a:pPr marL="228600" indent="-228600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с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методистами МОУ ДПО «Научно-методический центр».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Собеседование.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 Работа над личной темой самообразования.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 Индивидуальное самообразование (анализ литературных источников, подготовка мероприятий в методическом кабинете и т.д.).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 Курсы повышения квалификации при МОУ ДПО «НМЦ», КРИПК и ПРО,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КемГУ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др..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Наставничество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тьюторство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 Аттестация педагогических работников.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 Самодиагностика.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Обучение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 rot="-324584">
            <a:off x="182488" y="527675"/>
            <a:ext cx="9338627" cy="3234945"/>
            <a:chOff x="769812" y="716822"/>
            <a:chExt cx="5826472" cy="2913831"/>
          </a:xfrm>
        </p:grpSpPr>
        <p:sp>
          <p:nvSpPr>
            <p:cNvPr id="4" name="Хорда 3"/>
            <p:cNvSpPr/>
            <p:nvPr/>
          </p:nvSpPr>
          <p:spPr>
            <a:xfrm rot="6823197">
              <a:off x="2230654" y="-734976"/>
              <a:ext cx="2913831" cy="5817428"/>
            </a:xfrm>
            <a:prstGeom prst="chord">
              <a:avLst>
                <a:gd name="adj1" fmla="val 2636512"/>
                <a:gd name="adj2" fmla="val 15364786"/>
              </a:avLst>
            </a:prstGeom>
            <a:solidFill>
              <a:srgbClr val="FF00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 rot="324584">
              <a:off x="769812" y="822171"/>
              <a:ext cx="4667617" cy="141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</a:rPr>
                <a:t>Проект </a:t>
              </a:r>
              <a:r>
                <a:rPr lang="ru-RU" sz="2400" b="1" dirty="0" smtClean="0">
                  <a:solidFill>
                    <a:srgbClr val="FFFF00"/>
                  </a:solidFill>
                </a:rPr>
                <a:t>«Тьюторское сопровождение профессиональной деятельности молодых педагогов МБДОУ №155 в условиях введения ФГОС ДО» 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2000" b="1" u="sng" dirty="0">
                <a:solidFill>
                  <a:srgbClr val="000066"/>
                </a:solidFill>
                <a:cs typeface="Times New Roman" pitchFamily="18" charset="0"/>
              </a:rPr>
              <a:t>Ожидаемый результат от внедрения проекта:</a:t>
            </a:r>
            <a:endParaRPr lang="ru-RU" sz="2000" u="sng" dirty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dirty="0">
                <a:solidFill>
                  <a:srgbClr val="000066"/>
                </a:solidFill>
                <a:cs typeface="Times New Roman" pitchFamily="18" charset="0"/>
              </a:rPr>
              <a:t>Эффективная модель </a:t>
            </a:r>
            <a:r>
              <a:rPr lang="ru-RU" sz="1600" dirty="0" err="1">
                <a:solidFill>
                  <a:srgbClr val="000066"/>
                </a:solidFill>
                <a:cs typeface="Times New Roman" pitchFamily="18" charset="0"/>
              </a:rPr>
              <a:t>тьюторского</a:t>
            </a:r>
            <a:r>
              <a:rPr lang="ru-RU" sz="1600" dirty="0">
                <a:solidFill>
                  <a:srgbClr val="000066"/>
                </a:solidFill>
                <a:cs typeface="Times New Roman" pitchFamily="18" charset="0"/>
              </a:rPr>
              <a:t> сопровождения процесса профессионального развития и совершенствования педагогов </a:t>
            </a:r>
            <a:r>
              <a:rPr lang="ru-RU" sz="1600" dirty="0" smtClean="0">
                <a:solidFill>
                  <a:srgbClr val="000066"/>
                </a:solidFill>
                <a:cs typeface="Times New Roman" pitchFamily="18" charset="0"/>
              </a:rPr>
              <a:t>МБДОУ </a:t>
            </a:r>
            <a:r>
              <a:rPr lang="ru-RU" sz="1600" dirty="0">
                <a:solidFill>
                  <a:srgbClr val="000066"/>
                </a:solidFill>
                <a:cs typeface="Times New Roman" pitchFamily="18" charset="0"/>
              </a:rPr>
              <a:t>№155 в условиях введения ФГОС ДО.</a:t>
            </a:r>
            <a:endParaRPr lang="ru-RU" sz="1600" dirty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dirty="0">
                <a:solidFill>
                  <a:srgbClr val="000066"/>
                </a:solidFill>
                <a:cs typeface="Times New Roman" pitchFamily="18" charset="0"/>
              </a:rPr>
              <a:t>Рост профессиональной компетентности и мастерства </a:t>
            </a:r>
            <a:r>
              <a:rPr lang="ru-RU" sz="1600" dirty="0" smtClean="0">
                <a:solidFill>
                  <a:srgbClr val="000066"/>
                </a:solidFill>
                <a:cs typeface="Times New Roman" pitchFamily="18" charset="0"/>
              </a:rPr>
              <a:t>педагогов в условиях модернизации содержания дошкольного образования. </a:t>
            </a:r>
            <a:endParaRPr lang="ru-RU" sz="1600" dirty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ru-RU" sz="1600" dirty="0">
                <a:solidFill>
                  <a:srgbClr val="000066"/>
                </a:solidFill>
                <a:cs typeface="Times New Roman" pitchFamily="18" charset="0"/>
              </a:rPr>
              <a:t>Рост уровня самообразования, самоорганизации, саморазвития</a:t>
            </a:r>
            <a:r>
              <a:rPr lang="ru-RU" sz="1600" dirty="0">
                <a:solidFill>
                  <a:srgbClr val="000066"/>
                </a:solidFill>
              </a:rPr>
              <a:t> педагогов ДОУ</a:t>
            </a:r>
          </a:p>
        </p:txBody>
      </p:sp>
      <p:sp>
        <p:nvSpPr>
          <p:cNvPr id="10244" name="AutoShape 24"/>
          <p:cNvSpPr>
            <a:spLocks noChangeArrowheads="1"/>
          </p:cNvSpPr>
          <p:nvPr/>
        </p:nvSpPr>
        <p:spPr bwMode="ltGray">
          <a:xfrm>
            <a:off x="214282" y="2357430"/>
            <a:ext cx="7178675" cy="1001712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85750" y="2500313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Segoe UI Symbol" pitchFamily="34" charset="0"/>
                <a:cs typeface="Times New Roman" pitchFamily="18" charset="0"/>
              </a:rPr>
              <a:t>Разработана «Карта» </a:t>
            </a:r>
            <a:r>
              <a:rPr lang="ru-RU" b="1" dirty="0" err="1" smtClean="0">
                <a:solidFill>
                  <a:schemeClr val="tx2"/>
                </a:solidFill>
                <a:latin typeface="Segoe UI Symbol" pitchFamily="34" charset="0"/>
                <a:cs typeface="Times New Roman" pitchFamily="18" charset="0"/>
              </a:rPr>
              <a:t>тьюторского</a:t>
            </a:r>
            <a:r>
              <a:rPr lang="ru-RU" b="1" dirty="0" smtClean="0">
                <a:solidFill>
                  <a:schemeClr val="tx2"/>
                </a:solidFill>
                <a:latin typeface="Segoe UI Symbol" pitchFamily="34" charset="0"/>
                <a:cs typeface="Times New Roman" pitchFamily="18" charset="0"/>
              </a:rPr>
              <a:t> сопровождения </a:t>
            </a:r>
            <a:r>
              <a:rPr lang="ru-RU" b="1" dirty="0">
                <a:solidFill>
                  <a:schemeClr val="tx2"/>
                </a:solidFill>
                <a:latin typeface="Segoe UI Symbol" pitchFamily="34" charset="0"/>
                <a:cs typeface="Times New Roman" pitchFamily="18" charset="0"/>
              </a:rPr>
              <a:t>профессионального развития  педагогов МБДОУ №155 в условиях введения ФГОС ДО</a:t>
            </a:r>
            <a:endParaRPr lang="ru-RU" dirty="0">
              <a:solidFill>
                <a:schemeClr val="tx2"/>
              </a:solidFill>
              <a:latin typeface="Segoe UI Symbol" pitchFamily="34" charset="0"/>
            </a:endParaRPr>
          </a:p>
          <a:p>
            <a:endParaRPr lang="ru-RU" dirty="0">
              <a:solidFill>
                <a:schemeClr val="tx2"/>
              </a:solidFill>
              <a:latin typeface="Segoe UI Symbol" pitchFamily="34" charset="0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4429125" y="3429000"/>
            <a:ext cx="4572000" cy="83185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660066"/>
                </a:solidFill>
              </a:rPr>
              <a:t>Апробирована модель </a:t>
            </a:r>
            <a:r>
              <a:rPr lang="ru-RU" sz="1600" b="1" dirty="0" err="1">
                <a:solidFill>
                  <a:srgbClr val="660066"/>
                </a:solidFill>
              </a:rPr>
              <a:t>тьюторского</a:t>
            </a:r>
            <a:r>
              <a:rPr lang="ru-RU" sz="1600" b="1" dirty="0">
                <a:solidFill>
                  <a:srgbClr val="660066"/>
                </a:solidFill>
              </a:rPr>
              <a:t> сопровождения профессионального становления молодых педагогов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285750" y="3571874"/>
            <a:ext cx="4071938" cy="584775"/>
          </a:xfrm>
          <a:prstGeom prst="rect">
            <a:avLst/>
          </a:prstGeom>
          <a:solidFill>
            <a:srgbClr val="0000FF">
              <a:alpha val="12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Сформирован банк творческих разработок  педагогов МБДОУ №155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357158" y="4286256"/>
            <a:ext cx="6624638" cy="1076325"/>
          </a:xfrm>
          <a:prstGeom prst="rect">
            <a:avLst/>
          </a:prstGeom>
          <a:solidFill>
            <a:srgbClr val="0070C0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</a:rPr>
              <a:t>Разработаны методические рекомендации по организации </a:t>
            </a:r>
            <a:r>
              <a:rPr lang="ru-RU" sz="1600" b="1" dirty="0" smtClean="0">
                <a:solidFill>
                  <a:srgbClr val="000099"/>
                </a:solidFill>
              </a:rPr>
              <a:t>сопровождения </a:t>
            </a:r>
            <a:r>
              <a:rPr lang="ru-RU" sz="1600" b="1" dirty="0">
                <a:solidFill>
                  <a:srgbClr val="000099"/>
                </a:solidFill>
              </a:rPr>
              <a:t>профессионального становления молодых педагогов через проектирование индивидуальных образовательных маршрутов.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БЛОЧНАЯ МОДЕЛЬ МЕТОДИЧЕСКОЙ РАБОТЫ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ltGray">
          <a:xfrm>
            <a:off x="214282" y="1571612"/>
            <a:ext cx="7178675" cy="1001712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/>
              <a:t>Блок 1</a:t>
            </a:r>
            <a:r>
              <a:rPr lang="ru-RU" sz="3200" dirty="0" smtClean="0"/>
              <a:t> – Аналитический</a:t>
            </a:r>
            <a:endParaRPr lang="ru-RU" sz="3200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ltGray">
          <a:xfrm>
            <a:off x="1285852" y="2714620"/>
            <a:ext cx="7178675" cy="1001712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/>
              <a:t>Блок 2</a:t>
            </a:r>
            <a:r>
              <a:rPr lang="ru-RU" sz="3200" dirty="0" smtClean="0"/>
              <a:t> – Планово-прогностический</a:t>
            </a:r>
            <a:endParaRPr lang="ru-RU" sz="3200" dirty="0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ltGray">
          <a:xfrm>
            <a:off x="285720" y="3929066"/>
            <a:ext cx="7178675" cy="1143008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/>
              <a:t>Блок 3</a:t>
            </a:r>
            <a:r>
              <a:rPr lang="ru-RU" sz="3200" dirty="0" smtClean="0"/>
              <a:t> – Организационно</a:t>
            </a:r>
          </a:p>
          <a:p>
            <a:r>
              <a:rPr lang="ru-RU" sz="3200" dirty="0" smtClean="0"/>
              <a:t>- координационный</a:t>
            </a:r>
            <a:endParaRPr lang="ru-RU" sz="3200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ltGray">
          <a:xfrm>
            <a:off x="785786" y="5286388"/>
            <a:ext cx="7929618" cy="1001712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/>
              <a:t>Блок 4</a:t>
            </a:r>
            <a:r>
              <a:rPr lang="ru-RU" sz="3200" dirty="0" smtClean="0"/>
              <a:t> – Контрольно-диагностический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Ольга\Desktop\ФОТО 2014-2015\Новая папка\DSC09372.JPG"/>
          <p:cNvPicPr>
            <a:picLocks noChangeAspect="1" noChangeArrowheads="1"/>
          </p:cNvPicPr>
          <p:nvPr/>
        </p:nvPicPr>
        <p:blipFill>
          <a:blip r:embed="rId2" cstate="print"/>
          <a:srcRect t="20988"/>
          <a:stretch>
            <a:fillRect/>
          </a:stretch>
        </p:blipFill>
        <p:spPr bwMode="auto">
          <a:xfrm>
            <a:off x="428596" y="3857628"/>
            <a:ext cx="4786346" cy="28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-137483" y="348525"/>
            <a:ext cx="7561263" cy="3333148"/>
            <a:chOff x="713193" y="555423"/>
            <a:chExt cx="5916465" cy="3053965"/>
          </a:xfrm>
        </p:grpSpPr>
        <p:sp>
          <p:nvSpPr>
            <p:cNvPr id="4" name="Хорда 3"/>
            <p:cNvSpPr/>
            <p:nvPr/>
          </p:nvSpPr>
          <p:spPr>
            <a:xfrm rot="6823197">
              <a:off x="2144443" y="-875827"/>
              <a:ext cx="3053965" cy="5916465"/>
            </a:xfrm>
            <a:prstGeom prst="chord">
              <a:avLst>
                <a:gd name="adj1" fmla="val 2636512"/>
                <a:gd name="adj2" fmla="val 15364786"/>
              </a:avLst>
            </a:prstGeom>
            <a:solidFill>
              <a:srgbClr val="FF00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76" name="TextBox 8"/>
            <p:cNvSpPr txBox="1">
              <a:spLocks noChangeArrowheads="1"/>
            </p:cNvSpPr>
            <p:nvPr/>
          </p:nvSpPr>
          <p:spPr bwMode="auto">
            <a:xfrm>
              <a:off x="988439" y="1021521"/>
              <a:ext cx="4583646" cy="109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Сетевое </a:t>
              </a:r>
              <a:r>
                <a:rPr lang="ru-RU" sz="2400" b="1" i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взаимодействие молодых педагогов </a:t>
              </a:r>
              <a:r>
                <a:rPr lang="ru-RU" sz="2400" b="1" i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в режиме </a:t>
              </a:r>
              <a:r>
                <a:rPr lang="en-US" sz="2400" b="1" i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on-line</a:t>
              </a:r>
              <a:r>
                <a:rPr lang="ru-RU" sz="2400" b="1" i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на базе МБДОУ №</a:t>
              </a:r>
              <a:r>
                <a:rPr lang="ru-RU" sz="2400" b="1" i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155</a:t>
              </a:r>
              <a:endParaRPr lang="ru-RU" sz="1400" b="1" i="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1267" name="Picture 10" descr="lt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284073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16" descr="wifi_74885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279860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18" descr="d6b56ffee5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286388"/>
            <a:ext cx="1657350" cy="13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20" descr="11589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42852"/>
            <a:ext cx="1175548" cy="88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24" descr="b_04f750dd28ba4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30205">
            <a:off x="5851751" y="1798156"/>
            <a:ext cx="660824" cy="180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5" descr="b_04f750dd28ba4f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772359">
            <a:off x="6508283" y="2127728"/>
            <a:ext cx="602210" cy="17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Прямоугольник 12"/>
          <p:cNvSpPr>
            <a:spLocks noChangeArrowheads="1"/>
          </p:cNvSpPr>
          <p:nvPr/>
        </p:nvSpPr>
        <p:spPr bwMode="auto">
          <a:xfrm>
            <a:off x="142844" y="2071679"/>
            <a:ext cx="550072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rgbClr val="000099"/>
                </a:solidFill>
              </a:rPr>
              <a:t>Показ занятий;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0099"/>
                </a:solidFill>
              </a:rPr>
              <a:t>Профессиональное общение</a:t>
            </a:r>
            <a:r>
              <a:rPr lang="ru-RU" b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- Использования ИКТ - технологий в ВОП ДОУ;</a:t>
            </a:r>
            <a:endParaRPr lang="ru-RU" b="1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rgbClr val="000099"/>
                </a:solidFill>
              </a:rPr>
              <a:t>«Присутствие» на педсоветах, семинарах, </a:t>
            </a:r>
            <a:r>
              <a:rPr lang="ru-RU" b="1" dirty="0" smtClean="0">
                <a:solidFill>
                  <a:srgbClr val="000099"/>
                </a:solidFill>
              </a:rPr>
              <a:t>родительских </a:t>
            </a:r>
            <a:r>
              <a:rPr lang="ru-RU" b="1" dirty="0">
                <a:solidFill>
                  <a:srgbClr val="000099"/>
                </a:solidFill>
              </a:rPr>
              <a:t>собраниях и др.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3" name="Picture 18" descr="d6b56ffee5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214950"/>
            <a:ext cx="1657350" cy="13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8" descr="d6b56ffee59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357826"/>
            <a:ext cx="928694" cy="74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8" descr="d6b56ffee5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5929330"/>
            <a:ext cx="959720" cy="77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8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782</Words>
  <Application>Microsoft PowerPoint</Application>
  <PresentationFormat>Экран (4:3)</PresentationFormat>
  <Paragraphs>131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8_Оформление по умолчанию</vt:lpstr>
      <vt:lpstr>Слайд</vt:lpstr>
      <vt:lpstr>Слайд 1</vt:lpstr>
      <vt:lpstr>Слайд 2</vt:lpstr>
      <vt:lpstr>Слайд 3</vt:lpstr>
      <vt:lpstr>  Этап 1. Мониторинг готовности образовательной среды ДОО к работе в новых условиях </vt:lpstr>
      <vt:lpstr>  Этап 2. Разработка Модели управления ДОО в условиях введения ФГОС ДО   </vt:lpstr>
      <vt:lpstr>  Этап 3. Организация деятельности методической службы ДОО в условиях введения ФГОС ДО Формы повышения квалификации   </vt:lpstr>
      <vt:lpstr>Слайд 7</vt:lpstr>
      <vt:lpstr>БЛОЧНАЯ МОДЕЛЬ МЕТОДИЧЕСКОЙ РАБОТЫ</vt:lpstr>
      <vt:lpstr>Слайд 9</vt:lpstr>
      <vt:lpstr>Кейс – метод как педагогическая технология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</cp:lastModifiedBy>
  <cp:revision>235</cp:revision>
  <dcterms:created xsi:type="dcterms:W3CDTF">2006-03-15T04:41:03Z</dcterms:created>
  <dcterms:modified xsi:type="dcterms:W3CDTF">2017-03-02T11:32:18Z</dcterms:modified>
</cp:coreProperties>
</file>